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3" r:id="rId5"/>
    <p:sldId id="264" r:id="rId6"/>
    <p:sldId id="259" r:id="rId7"/>
    <p:sldId id="260" r:id="rId8"/>
    <p:sldId id="273" r:id="rId9"/>
    <p:sldId id="267" r:id="rId10"/>
    <p:sldId id="274" r:id="rId11"/>
    <p:sldId id="268" r:id="rId12"/>
    <p:sldId id="270" r:id="rId13"/>
    <p:sldId id="275" r:id="rId14"/>
    <p:sldId id="286" r:id="rId15"/>
    <p:sldId id="287" r:id="rId16"/>
    <p:sldId id="289" r:id="rId17"/>
    <p:sldId id="290" r:id="rId18"/>
    <p:sldId id="292" r:id="rId19"/>
    <p:sldId id="293" r:id="rId20"/>
    <p:sldId id="291" r:id="rId21"/>
    <p:sldId id="272" r:id="rId22"/>
    <p:sldId id="280" r:id="rId23"/>
    <p:sldId id="261" r:id="rId24"/>
    <p:sldId id="282" r:id="rId25"/>
    <p:sldId id="284" r:id="rId26"/>
    <p:sldId id="285" r:id="rId27"/>
    <p:sldId id="26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66"/>
    <a:srgbClr val="F8F8F8"/>
    <a:srgbClr val="F19759"/>
    <a:srgbClr val="F7C09B"/>
    <a:srgbClr val="FBE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8" autoAdjust="0"/>
    <p:restoredTop sz="94660"/>
  </p:normalViewPr>
  <p:slideViewPr>
    <p:cSldViewPr snapToGrid="0">
      <p:cViewPr varScale="1">
        <p:scale>
          <a:sx n="66" d="100"/>
          <a:sy n="66" d="100"/>
        </p:scale>
        <p:origin x="-96" y="-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09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17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346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774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248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491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682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41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86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7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304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46B53-2282-4333-AEFC-3F104D877369}" type="datetimeFigureOut">
              <a:rPr lang="ko-KR" altLang="en-US" smtClean="0"/>
              <a:t>2016-01-07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4E169-BBF4-4FBD-8FE5-45A3285D01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74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paypal.com/developer/accounts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9090/wep_Project/main.do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9090/wep_Project/main.do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63629" y="39026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9179342" y="3764836"/>
            <a:ext cx="2249334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100" b="1" dirty="0" err="1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알포인트</a:t>
            </a:r>
            <a:endParaRPr lang="en-US" altLang="ko-KR" sz="4100" b="1" dirty="0" smtClean="0">
              <a:solidFill>
                <a:srgbClr val="F8F8F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ctr"/>
            <a:r>
              <a:rPr lang="en-US" altLang="ko-KR" sz="41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20160108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8864897" y="3006807"/>
            <a:ext cx="2848263" cy="2848263"/>
            <a:chOff x="7904777" y="2915367"/>
            <a:chExt cx="2848263" cy="2848263"/>
          </a:xfrm>
        </p:grpSpPr>
        <p:sp>
          <p:nvSpPr>
            <p:cNvPr id="7" name="눈물 방울 6"/>
            <p:cNvSpPr/>
            <p:nvPr/>
          </p:nvSpPr>
          <p:spPr>
            <a:xfrm rot="16879003">
              <a:off x="8126122" y="3136711"/>
              <a:ext cx="2405575" cy="2405575"/>
            </a:xfrm>
            <a:prstGeom prst="teardrop">
              <a:avLst/>
            </a:prstGeom>
            <a:noFill/>
            <a:ln w="114300">
              <a:solidFill>
                <a:srgbClr val="F8F8F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눈물 방울 9"/>
            <p:cNvSpPr/>
            <p:nvPr/>
          </p:nvSpPr>
          <p:spPr>
            <a:xfrm rot="16879003">
              <a:off x="7904777" y="2915367"/>
              <a:ext cx="2848263" cy="2848263"/>
            </a:xfrm>
            <a:prstGeom prst="teardrop">
              <a:avLst/>
            </a:prstGeom>
            <a:noFill/>
            <a:ln w="50800">
              <a:solidFill>
                <a:srgbClr val="F8F8F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247776"/>
              </p:ext>
            </p:extLst>
          </p:nvPr>
        </p:nvGraphicFramePr>
        <p:xfrm>
          <a:off x="259441" y="251866"/>
          <a:ext cx="10329985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723">
                  <a:extLst>
                    <a:ext uri="{9D8B030D-6E8A-4147-A177-3AD203B41FA5}">
                      <a16:colId xmlns:a16="http://schemas.microsoft.com/office/drawing/2014/main" xmlns="" val="716779886"/>
                    </a:ext>
                  </a:extLst>
                </a:gridCol>
                <a:gridCol w="1626577">
                  <a:extLst>
                    <a:ext uri="{9D8B030D-6E8A-4147-A177-3AD203B41FA5}">
                      <a16:colId xmlns:a16="http://schemas.microsoft.com/office/drawing/2014/main" xmlns="" val="1272626557"/>
                    </a:ext>
                  </a:extLst>
                </a:gridCol>
                <a:gridCol w="7675685">
                  <a:extLst>
                    <a:ext uri="{9D8B030D-6E8A-4147-A177-3AD203B41FA5}">
                      <a16:colId xmlns:a16="http://schemas.microsoft.com/office/drawing/2014/main" xmlns="" val="1377664441"/>
                    </a:ext>
                  </a:extLst>
                </a:gridCol>
              </a:tblGrid>
              <a:tr h="3228080">
                <a:tc>
                  <a:txBody>
                    <a:bodyPr/>
                    <a:lstStyle/>
                    <a:p>
                      <a:r>
                        <a:rPr lang="en-US" altLang="ko-KR" sz="20000" dirty="0" smtClean="0">
                          <a:solidFill>
                            <a:srgbClr val="F8F8F8"/>
                          </a:solidFill>
                          <a:latin typeface="-윤고딕320" panose="02030504000101010101" pitchFamily="18" charset="-127"/>
                          <a:ea typeface="-윤고딕320" panose="02030504000101010101" pitchFamily="18" charset="-127"/>
                        </a:rPr>
                        <a:t>J</a:t>
                      </a:r>
                      <a:endParaRPr lang="en-US" altLang="ko-KR" sz="9600" dirty="0" smtClean="0">
                        <a:solidFill>
                          <a:srgbClr val="F8F8F8"/>
                        </a:solidFill>
                        <a:latin typeface="-윤고딕330" panose="02030504000101010101" pitchFamily="18" charset="-127"/>
                        <a:ea typeface="-윤고딕330" panose="02030504000101010101" pitchFamily="18" charset="-127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0" lang="en-US" altLang="ko-KR" sz="9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F8F8"/>
                          </a:solidFill>
                          <a:effectLst/>
                          <a:uLnTx/>
                          <a:uFillTx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ava</a:t>
                      </a:r>
                    </a:p>
                    <a:p>
                      <a:pPr latinLnBrk="1"/>
                      <a:r>
                        <a:rPr kumimoji="0" lang="en-US" altLang="ko-KR" sz="9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8F8F8"/>
                          </a:solidFill>
                          <a:effectLst/>
                          <a:uLnTx/>
                          <a:uFillTx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sp</a:t>
                      </a:r>
                      <a:r>
                        <a:rPr kumimoji="0" lang="en-US" altLang="ko-KR" sz="9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F8F8"/>
                          </a:solidFill>
                          <a:effectLst/>
                          <a:uLnTx/>
                          <a:uFillTx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  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6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F8F8"/>
                        </a:solidFill>
                        <a:effectLst/>
                        <a:uLnTx/>
                        <a:uFillTx/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6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F8F8"/>
                          </a:solidFill>
                          <a:effectLst/>
                          <a:uLnTx/>
                          <a:uFillTx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+ </a:t>
                      </a:r>
                      <a:r>
                        <a:rPr kumimoji="0" lang="ko-KR" altLang="en-US" sz="66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F8F8F8"/>
                          </a:solidFill>
                          <a:effectLst/>
                          <a:uLnTx/>
                          <a:uFillTx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기반 </a:t>
                      </a:r>
                      <a:r>
                        <a:rPr kumimoji="0" lang="ko-KR" altLang="en-US" sz="66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F8F8F8"/>
                          </a:solidFill>
                          <a:effectLst/>
                          <a:uLnTx/>
                          <a:uFillTx/>
                          <a:latin typeface="-윤고딕320" panose="02030504000101010101" pitchFamily="18" charset="-127"/>
                          <a:ea typeface="-윤고딕320" panose="02030504000101010101" pitchFamily="18" charset="-127"/>
                          <a:cs typeface="+mn-cs"/>
                        </a:rPr>
                        <a:t>웹프로젝트</a:t>
                      </a:r>
                      <a:endParaRPr kumimoji="0" lang="en-US" altLang="ko-KR" sz="66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8F8F8"/>
                        </a:solidFill>
                        <a:effectLst/>
                        <a:uLnTx/>
                        <a:uFillTx/>
                        <a:latin typeface="-윤고딕320" panose="02030504000101010101" pitchFamily="18" charset="-127"/>
                        <a:ea typeface="-윤고딕320" panose="02030504000101010101" pitchFamily="18" charset="-127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34714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2979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21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2376" r="1668" b="2300"/>
          <a:stretch/>
        </p:blipFill>
        <p:spPr>
          <a:xfrm>
            <a:off x="115467" y="126609"/>
            <a:ext cx="11949924" cy="662415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5466" y="126608"/>
            <a:ext cx="11945353" cy="66241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059149" y="1024486"/>
            <a:ext cx="2874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20" panose="02030504000101010101" pitchFamily="18" charset="-127"/>
                <a:ea typeface="-윤고딕340" panose="02030504000101010101" pitchFamily="18" charset="-127"/>
              </a:rPr>
              <a:t>사이트 구성</a:t>
            </a:r>
            <a:endParaRPr lang="en-US" altLang="ko-KR" sz="7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106572" y="1677422"/>
            <a:ext cx="2335237" cy="379828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5061766" y="1961784"/>
            <a:ext cx="2849243" cy="1365286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6977576" y="2133000"/>
            <a:ext cx="1391277" cy="2388141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8851908" y="2256243"/>
            <a:ext cx="31543" cy="3004415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9693485" y="2289548"/>
            <a:ext cx="341746" cy="1621270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546877" y="186733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메인화면구성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37667" y="3504047"/>
            <a:ext cx="2786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20" panose="02030504000101010101" pitchFamily="18" charset="-127"/>
                <a:ea typeface="-윤고딕340" panose="02030504000101010101" pitchFamily="18" charset="-127"/>
              </a:rPr>
              <a:t>회원가입 시스템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61766" y="473743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후원 결제 시스템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204814" y="55714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단체회원봉사모집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035111" y="413061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개인회</a:t>
            </a:r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20" panose="02030504000101010101" pitchFamily="18" charset="-127"/>
              </a:rPr>
              <a:t>원봉사신청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81991" y="905256"/>
            <a:ext cx="2997384" cy="9163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273217" y="1650957"/>
            <a:ext cx="2997384" cy="916360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1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59259E-6 L -0.02318 0.237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9" y="1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62348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356483" y="562378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 구축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904011" y="6031170"/>
            <a:ext cx="17860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회원가입 화면</a:t>
            </a:r>
            <a:endParaRPr lang="en-US" altLang="ko-KR" sz="2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F9966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21760" y="5984240"/>
            <a:ext cx="5750560" cy="426720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859110" y="1051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313820392" descr="EMB00000ec45bf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8" t="6530" r="33735" b="6119"/>
          <a:stretch/>
        </p:blipFill>
        <p:spPr bwMode="auto">
          <a:xfrm>
            <a:off x="4130354" y="1442575"/>
            <a:ext cx="5081919" cy="414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313819992" descr="EMB00000ec45c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30" y="1999487"/>
            <a:ext cx="3534266" cy="7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7" name="_x313814472" descr="EMB00000ec45c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81019"/>
            <a:ext cx="3536583" cy="7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9" name="_x313815752" descr="EMB00000ec45c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036" y="1880771"/>
            <a:ext cx="5034092" cy="53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11" name="_x313815032" descr="EMB00000ec45c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43"/>
          <a:stretch>
            <a:fillRect/>
          </a:stretch>
        </p:blipFill>
        <p:spPr bwMode="auto">
          <a:xfrm>
            <a:off x="152400" y="3941899"/>
            <a:ext cx="3457170" cy="12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13" name="_x313815032" descr="EMB00000ec45c1c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41576"/>
            <a:ext cx="3433262" cy="116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15" name="_x313815112" descr="EMB00000ec45c1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66" y="3958125"/>
            <a:ext cx="3408774" cy="114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17" name="_x313814472" descr="EMB00000ec45c2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497" y="2327933"/>
            <a:ext cx="5063631" cy="68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>
            <a:endCxn id="4107" idx="3"/>
          </p:cNvCxnSpPr>
          <p:nvPr/>
        </p:nvCxnSpPr>
        <p:spPr>
          <a:xfrm flipH="1">
            <a:off x="3688983" y="2074437"/>
            <a:ext cx="3138537" cy="287820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>
            <a:stCxn id="52" idx="1"/>
            <a:endCxn id="4115" idx="3"/>
          </p:cNvCxnSpPr>
          <p:nvPr/>
        </p:nvCxnSpPr>
        <p:spPr>
          <a:xfrm flipH="1">
            <a:off x="3603840" y="2671298"/>
            <a:ext cx="587675" cy="1856896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20" name="_x312486320" descr="EMB00000ec45c2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465" y="2001002"/>
            <a:ext cx="2360613" cy="266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_x313818472" descr="EMB00000ec45c2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635" y="1990835"/>
            <a:ext cx="2418444" cy="273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22" name="_x313815752" descr="EMB00000ec45c3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42" y="4078784"/>
            <a:ext cx="4993326" cy="6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직선 화살표 연결선 47"/>
          <p:cNvCxnSpPr/>
          <p:nvPr/>
        </p:nvCxnSpPr>
        <p:spPr>
          <a:xfrm>
            <a:off x="7349744" y="4239720"/>
            <a:ext cx="2076409" cy="0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30355" y="4064213"/>
            <a:ext cx="5011614" cy="662870"/>
          </a:xfrm>
          <a:prstGeom prst="rect">
            <a:avLst/>
          </a:prstGeom>
          <a:noFill/>
          <a:ln w="1905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4191515" y="2365735"/>
            <a:ext cx="4950453" cy="611126"/>
          </a:xfrm>
          <a:prstGeom prst="rect">
            <a:avLst/>
          </a:prstGeom>
          <a:noFill/>
          <a:ln w="1905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191515" y="1931223"/>
            <a:ext cx="4934578" cy="400348"/>
          </a:xfrm>
          <a:prstGeom prst="rect">
            <a:avLst/>
          </a:prstGeom>
          <a:noFill/>
          <a:ln w="1905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98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52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356483" y="562378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 구축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21760" y="5953760"/>
            <a:ext cx="5750560" cy="447040"/>
            <a:chOff x="3921760" y="6024880"/>
            <a:chExt cx="5750560" cy="447040"/>
          </a:xfrm>
        </p:grpSpPr>
        <p:sp>
          <p:nvSpPr>
            <p:cNvPr id="18" name="직사각형 17"/>
            <p:cNvSpPr/>
            <p:nvPr/>
          </p:nvSpPr>
          <p:spPr>
            <a:xfrm>
              <a:off x="5163425" y="6071810"/>
              <a:ext cx="326724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아이디</a:t>
              </a:r>
              <a:r>
                <a:rPr lang="en-US" altLang="ko-KR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/</a:t>
              </a:r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비밀번호 찾기 화면</a:t>
              </a:r>
              <a:endParaRPr lang="en-US" altLang="ko-KR" sz="2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21760" y="6024880"/>
              <a:ext cx="5750560" cy="426720"/>
            </a:xfrm>
            <a:prstGeom prst="rect">
              <a:avLst/>
            </a:prstGeom>
            <a:noFill/>
            <a:ln w="28575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228694" y="568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12486240" descr="EMB00000ec45c3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11394" r="33640" b="32236"/>
          <a:stretch/>
        </p:blipFill>
        <p:spPr bwMode="auto">
          <a:xfrm>
            <a:off x="3628941" y="1085598"/>
            <a:ext cx="6336197" cy="451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313821272" descr="EMB00000ec45c3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9" t="4935" r="34026" b="54873"/>
          <a:stretch/>
        </p:blipFill>
        <p:spPr bwMode="auto">
          <a:xfrm>
            <a:off x="3680090" y="975651"/>
            <a:ext cx="6250328" cy="27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690167" y="39197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3" name="_x313820952" descr="EMB00000ec45c4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" t="18560" r="68090" b="61585"/>
          <a:stretch/>
        </p:blipFill>
        <p:spPr bwMode="auto">
          <a:xfrm>
            <a:off x="456466" y="2090812"/>
            <a:ext cx="2968212" cy="25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구부러진 연결선 21"/>
          <p:cNvCxnSpPr/>
          <p:nvPr/>
        </p:nvCxnSpPr>
        <p:spPr>
          <a:xfrm rot="10800000" flipV="1">
            <a:off x="3162011" y="2025503"/>
            <a:ext cx="5791343" cy="1580435"/>
          </a:xfrm>
          <a:prstGeom prst="curvedConnector3">
            <a:avLst>
              <a:gd name="adj1" fmla="val -45934"/>
            </a:avLst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37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2376" r="1668" b="2300"/>
          <a:stretch/>
        </p:blipFill>
        <p:spPr>
          <a:xfrm>
            <a:off x="115467" y="126609"/>
            <a:ext cx="11949924" cy="662415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5466" y="126608"/>
            <a:ext cx="11945353" cy="66241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059149" y="1024486"/>
            <a:ext cx="2874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20" panose="02030504000101010101" pitchFamily="18" charset="-127"/>
                <a:ea typeface="-윤고딕340" panose="02030504000101010101" pitchFamily="18" charset="-127"/>
              </a:rPr>
              <a:t>사이트 구성</a:t>
            </a:r>
            <a:endParaRPr lang="en-US" altLang="ko-KR" sz="7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106572" y="1677422"/>
            <a:ext cx="2335237" cy="379828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929529" y="1961784"/>
            <a:ext cx="2981480" cy="1440839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007469" y="2133000"/>
            <a:ext cx="1361385" cy="2321678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8851908" y="2256243"/>
            <a:ext cx="31543" cy="3004415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9693485" y="2289548"/>
            <a:ext cx="341746" cy="1621270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546877" y="186733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메인화면구성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37667" y="3504047"/>
            <a:ext cx="2786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20" panose="02030504000101010101" pitchFamily="18" charset="-127"/>
                <a:ea typeface="-윤고딕340" panose="02030504000101010101" pitchFamily="18" charset="-127"/>
              </a:rPr>
              <a:t>회원가입 시스템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61766" y="473743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후원 결제 시스템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204814" y="55714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단체회원봉사모집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035111" y="413061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개인회</a:t>
            </a:r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20" panose="02030504000101010101" pitchFamily="18" charset="-127"/>
              </a:rPr>
              <a:t>원봉사신청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81991" y="905256"/>
            <a:ext cx="2997384" cy="9163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932145" y="3307477"/>
            <a:ext cx="2997384" cy="916360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04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6.93642E-7 L 0.24753 0.175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87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356483" y="562378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 구축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21760" y="5953760"/>
            <a:ext cx="5750560" cy="447040"/>
            <a:chOff x="3921760" y="6024880"/>
            <a:chExt cx="5750560" cy="447040"/>
          </a:xfrm>
        </p:grpSpPr>
        <p:sp>
          <p:nvSpPr>
            <p:cNvPr id="18" name="직사각형 17"/>
            <p:cNvSpPr/>
            <p:nvPr/>
          </p:nvSpPr>
          <p:spPr>
            <a:xfrm>
              <a:off x="6032254" y="6071810"/>
              <a:ext cx="152958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무기명 후원</a:t>
              </a:r>
              <a:endParaRPr lang="en-US" altLang="ko-KR" sz="2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21760" y="6024880"/>
              <a:ext cx="5750560" cy="426720"/>
            </a:xfrm>
            <a:prstGeom prst="rect">
              <a:avLst/>
            </a:prstGeom>
            <a:noFill/>
            <a:ln w="28575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228694" y="568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690167" y="39197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" t="17262" r="11072" b="6845"/>
          <a:stretch/>
        </p:blipFill>
        <p:spPr bwMode="auto">
          <a:xfrm>
            <a:off x="666210" y="1654504"/>
            <a:ext cx="5684482" cy="398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9" t="30233" r="27181" b="28277"/>
          <a:stretch/>
        </p:blipFill>
        <p:spPr bwMode="auto">
          <a:xfrm>
            <a:off x="7062274" y="602416"/>
            <a:ext cx="4524839" cy="3317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8" t="30558" r="27400" b="29001"/>
          <a:stretch/>
        </p:blipFill>
        <p:spPr bwMode="auto">
          <a:xfrm>
            <a:off x="7062274" y="616818"/>
            <a:ext cx="4524839" cy="3302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직선 화살표 연결선 24"/>
          <p:cNvCxnSpPr/>
          <p:nvPr/>
        </p:nvCxnSpPr>
        <p:spPr>
          <a:xfrm flipV="1">
            <a:off x="5254171" y="1025722"/>
            <a:ext cx="1808103" cy="1354621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666210" y="2218755"/>
            <a:ext cx="1162590" cy="205131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95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356483" y="562378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 구축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21760" y="5953760"/>
            <a:ext cx="5750560" cy="447040"/>
            <a:chOff x="3921760" y="6024880"/>
            <a:chExt cx="5750560" cy="447040"/>
          </a:xfrm>
        </p:grpSpPr>
        <p:sp>
          <p:nvSpPr>
            <p:cNvPr id="18" name="직사각형 17"/>
            <p:cNvSpPr/>
            <p:nvPr/>
          </p:nvSpPr>
          <p:spPr>
            <a:xfrm>
              <a:off x="5713257" y="6071810"/>
              <a:ext cx="21675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err="1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페이팔</a:t>
              </a:r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 </a:t>
              </a:r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가상 결제</a:t>
              </a:r>
              <a:endParaRPr lang="en-US" altLang="ko-KR" sz="2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21760" y="6024880"/>
              <a:ext cx="5750560" cy="426720"/>
            </a:xfrm>
            <a:prstGeom prst="rect">
              <a:avLst/>
            </a:prstGeom>
            <a:noFill/>
            <a:ln w="28575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228694" y="568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690167" y="39197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18999792" descr="EMB000010a0258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1" t="10115" r="25974" b="17174"/>
          <a:stretch>
            <a:fillRect/>
          </a:stretch>
        </p:blipFill>
        <p:spPr bwMode="auto">
          <a:xfrm>
            <a:off x="3723083" y="1056569"/>
            <a:ext cx="6021252" cy="461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43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356483" y="562378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 구축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21760" y="5953760"/>
            <a:ext cx="5750560" cy="447040"/>
            <a:chOff x="3921760" y="6024880"/>
            <a:chExt cx="5750560" cy="447040"/>
          </a:xfrm>
        </p:grpSpPr>
        <p:sp>
          <p:nvSpPr>
            <p:cNvPr id="18" name="직사각형 17"/>
            <p:cNvSpPr/>
            <p:nvPr/>
          </p:nvSpPr>
          <p:spPr>
            <a:xfrm>
              <a:off x="5713257" y="6071810"/>
              <a:ext cx="21675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err="1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페이팔</a:t>
              </a:r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 </a:t>
              </a:r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가상 결제</a:t>
              </a:r>
              <a:endParaRPr lang="en-US" altLang="ko-KR" sz="2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21760" y="6024880"/>
              <a:ext cx="5750560" cy="426720"/>
            </a:xfrm>
            <a:prstGeom prst="rect">
              <a:avLst/>
            </a:prstGeom>
            <a:noFill/>
            <a:ln w="28575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228694" y="568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690167" y="39197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_x118998272" descr="EMB000010a0258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8" t="6473" r="25853" b="4630"/>
          <a:stretch>
            <a:fillRect/>
          </a:stretch>
        </p:blipFill>
        <p:spPr bwMode="auto">
          <a:xfrm>
            <a:off x="1624153" y="1094458"/>
            <a:ext cx="3768596" cy="466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_x30928184" descr="EMB000010a025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3" t="8624" r="26616" b="6706"/>
          <a:stretch>
            <a:fillRect/>
          </a:stretch>
        </p:blipFill>
        <p:spPr bwMode="auto">
          <a:xfrm>
            <a:off x="1624678" y="1098292"/>
            <a:ext cx="3753557" cy="463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119000832" descr="EMB000010a0258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5" t="15292" r="26460" b="53751"/>
          <a:stretch>
            <a:fillRect/>
          </a:stretch>
        </p:blipFill>
        <p:spPr bwMode="auto">
          <a:xfrm>
            <a:off x="6248400" y="510032"/>
            <a:ext cx="4983772" cy="180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_x30928184" descr="EMB000010a0259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8" t="26349" r="31622" b="31784"/>
          <a:stretch>
            <a:fillRect/>
          </a:stretch>
        </p:blipFill>
        <p:spPr bwMode="auto">
          <a:xfrm>
            <a:off x="6400800" y="2540448"/>
            <a:ext cx="4983772" cy="3195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3508451" y="1085598"/>
            <a:ext cx="2892349" cy="4429831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8892686" y="1378429"/>
            <a:ext cx="0" cy="2047055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45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356483" y="562378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 구축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21760" y="5953760"/>
            <a:ext cx="5750560" cy="447040"/>
            <a:chOff x="3921760" y="6024880"/>
            <a:chExt cx="5750560" cy="447040"/>
          </a:xfrm>
        </p:grpSpPr>
        <p:sp>
          <p:nvSpPr>
            <p:cNvPr id="18" name="직사각형 17"/>
            <p:cNvSpPr/>
            <p:nvPr/>
          </p:nvSpPr>
          <p:spPr>
            <a:xfrm>
              <a:off x="5713257" y="6071810"/>
              <a:ext cx="216758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err="1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페이팔</a:t>
              </a:r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 </a:t>
              </a:r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가상 결제</a:t>
              </a:r>
              <a:endParaRPr lang="en-US" altLang="ko-KR" sz="2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21760" y="6024880"/>
              <a:ext cx="5750560" cy="426720"/>
            </a:xfrm>
            <a:prstGeom prst="rect">
              <a:avLst/>
            </a:prstGeom>
            <a:noFill/>
            <a:ln w="28575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228694" y="568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690167" y="39197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19000432" descr="EMB000010a025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7" r="7710" b="5711"/>
          <a:stretch>
            <a:fillRect/>
          </a:stretch>
        </p:blipFill>
        <p:spPr bwMode="auto">
          <a:xfrm>
            <a:off x="3239849" y="1085598"/>
            <a:ext cx="6900636" cy="457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3340465" y="2944469"/>
            <a:ext cx="1162590" cy="205131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4571999" y="2641600"/>
            <a:ext cx="725715" cy="302869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53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2376" r="1668" b="2300"/>
          <a:stretch/>
        </p:blipFill>
        <p:spPr>
          <a:xfrm>
            <a:off x="115467" y="126609"/>
            <a:ext cx="11949924" cy="662415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5466" y="126608"/>
            <a:ext cx="11945353" cy="66241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059149" y="1024486"/>
            <a:ext cx="2874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20" panose="02030504000101010101" pitchFamily="18" charset="-127"/>
                <a:ea typeface="-윤고딕340" panose="02030504000101010101" pitchFamily="18" charset="-127"/>
              </a:rPr>
              <a:t>사이트 구성</a:t>
            </a:r>
            <a:endParaRPr lang="en-US" altLang="ko-KR" sz="7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106572" y="1677422"/>
            <a:ext cx="2335237" cy="379828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929529" y="1961784"/>
            <a:ext cx="2981480" cy="1440839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007469" y="2133000"/>
            <a:ext cx="1361385" cy="2321678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8851908" y="2256243"/>
            <a:ext cx="31543" cy="3004415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9693485" y="2289548"/>
            <a:ext cx="341746" cy="1621270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546877" y="186733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메인화면구성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37667" y="3504047"/>
            <a:ext cx="2786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20" panose="02030504000101010101" pitchFamily="18" charset="-127"/>
                <a:ea typeface="-윤고딕340" panose="02030504000101010101" pitchFamily="18" charset="-127"/>
              </a:rPr>
              <a:t>회원가입 시스템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61766" y="473743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후원 결제 시스템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233842" y="555697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단체회원봉사모집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035111" y="413061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개인회</a:t>
            </a:r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20" panose="02030504000101010101" pitchFamily="18" charset="-127"/>
              </a:rPr>
              <a:t>원봉사신청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81991" y="905256"/>
            <a:ext cx="2997384" cy="9163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021066" y="4454678"/>
            <a:ext cx="2997384" cy="916360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7206875" y="5431459"/>
            <a:ext cx="3012438" cy="821691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039697" y="3936682"/>
            <a:ext cx="2997384" cy="916360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945029" y="675306"/>
            <a:ext cx="785062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 smtClean="0"/>
          </a:p>
          <a:p>
            <a:r>
              <a:rPr lang="en-US" altLang="ko-KR" dirty="0" smtClean="0"/>
              <a:t>PPT </a:t>
            </a:r>
            <a:r>
              <a:rPr lang="ko-KR" altLang="en-US" dirty="0" smtClean="0"/>
              <a:t>준비합시다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  - &gt;1. </a:t>
            </a:r>
            <a:r>
              <a:rPr lang="ko-KR" altLang="en-US" dirty="0" smtClean="0"/>
              <a:t>결제 사이트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:</a:t>
            </a:r>
            <a:r>
              <a:rPr lang="en-US" altLang="ko-KR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https://developer.paypal.com/developer/accounts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 smtClean="0"/>
              <a:t>        </a:t>
            </a:r>
            <a:r>
              <a:rPr lang="ko-KR" altLang="en-US" dirty="0" smtClean="0"/>
              <a:t>아이디</a:t>
            </a:r>
            <a:r>
              <a:rPr lang="en-US" altLang="ko-KR" dirty="0"/>
              <a:t>:</a:t>
            </a:r>
            <a:r>
              <a:rPr lang="en-US" altLang="ko-KR" dirty="0" err="1" smtClean="0"/>
              <a:t>slugalove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비번</a:t>
            </a:r>
            <a:r>
              <a:rPr lang="en-US" altLang="ko-KR" dirty="0"/>
              <a:t>:0)</a:t>
            </a:r>
            <a:r>
              <a:rPr lang="ko-KR" altLang="en-US" dirty="0" smtClean="0"/>
              <a:t>현미니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&gt;2. </a:t>
            </a:r>
            <a:r>
              <a:rPr lang="ko-KR" altLang="en-US" dirty="0" err="1" smtClean="0"/>
              <a:t>웹프로젝트화면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- &gt;3. </a:t>
            </a:r>
            <a:r>
              <a:rPr lang="ko-KR" altLang="en-US" dirty="0" smtClean="0"/>
              <a:t>관리자모드 화면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0782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57071" y="45438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눈물 방울 10"/>
          <p:cNvSpPr/>
          <p:nvPr/>
        </p:nvSpPr>
        <p:spPr>
          <a:xfrm rot="8100000">
            <a:off x="5405342" y="576589"/>
            <a:ext cx="1376624" cy="1376624"/>
          </a:xfrm>
          <a:prstGeom prst="teardrop">
            <a:avLst/>
          </a:prstGeom>
          <a:solidFill>
            <a:srgbClr val="F8F8F8"/>
          </a:solidFill>
          <a:ln w="114300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120233" y="789633"/>
            <a:ext cx="18838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72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목차</a:t>
            </a:r>
            <a:endParaRPr lang="en-US" altLang="ko-KR" sz="1200" dirty="0" smtClean="0">
              <a:solidFill>
                <a:srgbClr val="FF9966"/>
              </a:solidFill>
            </a:endParaRPr>
          </a:p>
        </p:txBody>
      </p:sp>
      <p:sp>
        <p:nvSpPr>
          <p:cNvPr id="13" name="눈물 방울 12"/>
          <p:cNvSpPr/>
          <p:nvPr/>
        </p:nvSpPr>
        <p:spPr>
          <a:xfrm rot="8100000">
            <a:off x="5211762" y="383010"/>
            <a:ext cx="1763782" cy="1763782"/>
          </a:xfrm>
          <a:prstGeom prst="teardrop">
            <a:avLst/>
          </a:prstGeom>
          <a:noFill/>
          <a:ln w="50800">
            <a:solidFill>
              <a:srgbClr val="F8F8F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51001" y="3589757"/>
            <a:ext cx="76174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u="sng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en-US" altLang="ko-KR" sz="1400" u="sng" dirty="0" smtClean="0">
              <a:solidFill>
                <a:srgbClr val="F8F8F8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18802" y="4913196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주제선정</a:t>
            </a:r>
            <a:endParaRPr lang="en-US" altLang="ko-KR" sz="500" dirty="0" smtClean="0">
              <a:solidFill>
                <a:srgbClr val="F8F8F8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32652" y="3589757"/>
            <a:ext cx="7617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u="sng" dirty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en-US" altLang="ko-KR" sz="1400" u="sng" dirty="0" smtClean="0">
              <a:solidFill>
                <a:srgbClr val="F8F8F8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869810" y="4913196"/>
            <a:ext cx="20874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기획</a:t>
            </a:r>
            <a:r>
              <a:rPr lang="en-US" altLang="ko-KR" sz="32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&amp;</a:t>
            </a:r>
            <a:r>
              <a:rPr lang="ko-KR" altLang="en-US" sz="32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설계</a:t>
            </a:r>
            <a:endParaRPr lang="en-US" altLang="ko-KR" sz="500" dirty="0" smtClean="0">
              <a:solidFill>
                <a:srgbClr val="F8F8F8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14303" y="3589757"/>
            <a:ext cx="7617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u="sng" dirty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en-US" altLang="ko-KR" sz="1400" u="sng" dirty="0" smtClean="0">
              <a:solidFill>
                <a:srgbClr val="F8F8F8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51460" y="4913196"/>
            <a:ext cx="20874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구축</a:t>
            </a:r>
            <a:r>
              <a:rPr lang="en-US" altLang="ko-KR" sz="32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&amp;</a:t>
            </a:r>
            <a:r>
              <a:rPr lang="ko-KR" altLang="en-US" sz="32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시연</a:t>
            </a:r>
            <a:endParaRPr lang="en-US" altLang="ko-KR" sz="500" dirty="0" smtClean="0">
              <a:solidFill>
                <a:srgbClr val="F8F8F8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695954" y="3589757"/>
            <a:ext cx="7617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8000" u="sng" dirty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endParaRPr lang="en-US" altLang="ko-KR" sz="1400" u="sng" dirty="0" smtClean="0">
              <a:solidFill>
                <a:srgbClr val="F8F8F8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574125" y="491319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결론</a:t>
            </a:r>
            <a:endParaRPr lang="en-US" altLang="ko-KR" sz="500" dirty="0" smtClean="0">
              <a:solidFill>
                <a:srgbClr val="F8F8F8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288342" y="5426851"/>
            <a:ext cx="12025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+</a:t>
            </a:r>
            <a:r>
              <a:rPr lang="ko-KR" altLang="en-US" sz="14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관리자모드</a:t>
            </a:r>
            <a:endParaRPr lang="en-US" altLang="ko-KR" sz="1400" dirty="0" smtClean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24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356483" y="562378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 구축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225182" y="6069872"/>
            <a:ext cx="5750560" cy="447040"/>
            <a:chOff x="3921760" y="6024880"/>
            <a:chExt cx="5750560" cy="447040"/>
          </a:xfrm>
        </p:grpSpPr>
        <p:sp>
          <p:nvSpPr>
            <p:cNvPr id="18" name="직사각형 17"/>
            <p:cNvSpPr/>
            <p:nvPr/>
          </p:nvSpPr>
          <p:spPr>
            <a:xfrm>
              <a:off x="5616282" y="6071810"/>
              <a:ext cx="236154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단체 로그인시 화면</a:t>
              </a:r>
              <a:endParaRPr lang="en-US" altLang="ko-KR" sz="2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21760" y="6024880"/>
              <a:ext cx="5750560" cy="426720"/>
            </a:xfrm>
            <a:prstGeom prst="rect">
              <a:avLst/>
            </a:prstGeom>
            <a:noFill/>
            <a:ln w="28575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228694" y="5685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6690167" y="39197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t="6994" r="6428" b="8185"/>
          <a:stretch/>
        </p:blipFill>
        <p:spPr bwMode="auto">
          <a:xfrm>
            <a:off x="498574" y="1695798"/>
            <a:ext cx="5318055" cy="4157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6" t="7700" r="7977" b="8068"/>
          <a:stretch/>
        </p:blipFill>
        <p:spPr bwMode="auto">
          <a:xfrm>
            <a:off x="6589489" y="1674902"/>
            <a:ext cx="5021943" cy="4178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그룹 22"/>
          <p:cNvGrpSpPr/>
          <p:nvPr/>
        </p:nvGrpSpPr>
        <p:grpSpPr>
          <a:xfrm>
            <a:off x="276246" y="6083816"/>
            <a:ext cx="5750560" cy="447040"/>
            <a:chOff x="3921760" y="6024880"/>
            <a:chExt cx="5750560" cy="447040"/>
          </a:xfrm>
        </p:grpSpPr>
        <p:sp>
          <p:nvSpPr>
            <p:cNvPr id="24" name="직사각형 23"/>
            <p:cNvSpPr/>
            <p:nvPr/>
          </p:nvSpPr>
          <p:spPr>
            <a:xfrm>
              <a:off x="4753062" y="6071810"/>
              <a:ext cx="40879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개인 로그인 또는 로그아웃 시 화면</a:t>
              </a:r>
              <a:endParaRPr lang="en-US" altLang="ko-KR" sz="2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921760" y="6024880"/>
              <a:ext cx="5750560" cy="426720"/>
            </a:xfrm>
            <a:prstGeom prst="rect">
              <a:avLst/>
            </a:prstGeom>
            <a:noFill/>
            <a:ln w="28575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10879733" y="3004457"/>
            <a:ext cx="455926" cy="450055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0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168405" y="583810"/>
            <a:ext cx="3445501" cy="3453024"/>
            <a:chOff x="4168405" y="583810"/>
            <a:chExt cx="3445501" cy="3453024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4546551" y="961946"/>
              <a:ext cx="2689201" cy="2689201"/>
            </a:xfrm>
            <a:prstGeom prst="teardrop">
              <a:avLst/>
            </a:prstGeom>
            <a:solidFill>
              <a:srgbClr val="FF9966"/>
            </a:solidFill>
            <a:ln w="114300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040441" y="866735"/>
              <a:ext cx="1701418" cy="3170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0" dirty="0">
                  <a:solidFill>
                    <a:srgbClr val="F8F8F8"/>
                  </a:solidFill>
                  <a:ea typeface="-윤고딕330" panose="02030504000101010101" pitchFamily="18" charset="-127"/>
                </a:rPr>
                <a:t>!</a:t>
              </a:r>
              <a:endParaRPr lang="en-US" altLang="ko-KR" sz="20000" dirty="0" smtClean="0"/>
            </a:p>
          </p:txBody>
        </p:sp>
        <p:sp>
          <p:nvSpPr>
            <p:cNvPr id="5" name="눈물 방울 4"/>
            <p:cNvSpPr/>
            <p:nvPr/>
          </p:nvSpPr>
          <p:spPr>
            <a:xfrm rot="8100000">
              <a:off x="4168405" y="583810"/>
              <a:ext cx="3445501" cy="3445501"/>
            </a:xfrm>
            <a:prstGeom prst="teardrop">
              <a:avLst/>
            </a:prstGeom>
            <a:noFill/>
            <a:ln w="50800">
              <a:solidFill>
                <a:srgbClr val="FF99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916617" y="5225796"/>
            <a:ext cx="59490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  <a:hlinkClick r:id="rId2"/>
              </a:rPr>
              <a:t>웹 프로젝트 시연</a:t>
            </a:r>
            <a:endParaRPr lang="en-US" altLang="ko-KR" sz="6000" dirty="0" smtClean="0"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85549" y="5138381"/>
            <a:ext cx="6611202" cy="1190494"/>
          </a:xfrm>
          <a:prstGeom prst="rect">
            <a:avLst/>
          </a:prstGeom>
          <a:noFill/>
          <a:ln w="2540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9496" y="1280160"/>
            <a:ext cx="11185783" cy="5152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23" y="240579"/>
            <a:ext cx="1074976" cy="145369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85" y="181826"/>
            <a:ext cx="1074976" cy="1532351"/>
          </a:xfrm>
          <a:prstGeom prst="rect">
            <a:avLst/>
          </a:prstGeom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553921" y="624470"/>
            <a:ext cx="147668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5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anose="020B0600000101010101" charset="-127"/>
                <a:ea typeface="-윤고딕330" panose="02030504000101010101"/>
              </a:rPr>
              <a:t>VS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599264" y="1953343"/>
            <a:ext cx="2405296" cy="15442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기존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웹 프로젝트 </a:t>
            </a:r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633970" y="1953343"/>
            <a:ext cx="2672949" cy="22915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스프링 관리자모드 </a:t>
            </a:r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0"/>
          <a:stretch/>
        </p:blipFill>
        <p:spPr bwMode="auto">
          <a:xfrm>
            <a:off x="6508868" y="2241572"/>
            <a:ext cx="5295398" cy="406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697" y="2570179"/>
            <a:ext cx="3983224" cy="1573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684" y="3956070"/>
            <a:ext cx="39052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684" y="4131770"/>
            <a:ext cx="17430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579496" y="5047801"/>
            <a:ext cx="5397549" cy="5439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기존 </a:t>
            </a:r>
            <a:r>
              <a:rPr lang="en-US" altLang="ko-KR" dirty="0"/>
              <a:t>DAO</a:t>
            </a:r>
            <a:r>
              <a:rPr lang="ko-KR" altLang="en-US" dirty="0"/>
              <a:t>에서 처리하던 </a:t>
            </a:r>
            <a:r>
              <a:rPr lang="en-US" altLang="ko-KR" dirty="0"/>
              <a:t>DB </a:t>
            </a:r>
            <a:r>
              <a:rPr lang="ko-KR" altLang="en-US" dirty="0"/>
              <a:t>접속</a:t>
            </a:r>
            <a:r>
              <a:rPr lang="en-US" altLang="ko-KR" dirty="0"/>
              <a:t>,</a:t>
            </a:r>
            <a:r>
              <a:rPr lang="ko-KR" altLang="en-US" dirty="0"/>
              <a:t>해지를</a:t>
            </a:r>
            <a:endParaRPr lang="en-US" altLang="ko-KR" dirty="0"/>
          </a:p>
          <a:p>
            <a:pPr algn="ctr"/>
            <a:r>
              <a:rPr lang="en-US" altLang="ko-KR" dirty="0" err="1"/>
              <a:t>Mybatis</a:t>
            </a:r>
            <a:r>
              <a:rPr lang="ko-KR" altLang="en-US" dirty="0"/>
              <a:t>가 처리해 주도록 </a:t>
            </a:r>
            <a:r>
              <a:rPr lang="ko-KR" altLang="en-US" dirty="0" err="1"/>
              <a:t>제어권을</a:t>
            </a:r>
            <a:r>
              <a:rPr lang="ko-KR" altLang="en-US" dirty="0"/>
              <a:t> 넘긴다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</a:p>
        </p:txBody>
      </p:sp>
      <p:sp>
        <p:nvSpPr>
          <p:cNvPr id="28" name="눈물 방울 27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9" name="직사각형 28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ea typeface="-윤고딕330" panose="02030504000101010101" pitchFamily="18" charset="-127"/>
              </a:rPr>
              <a:t>4</a:t>
            </a:r>
            <a:endParaRPr lang="en-US" altLang="ko-KR" sz="900" dirty="0" smtClean="0"/>
          </a:p>
        </p:txBody>
      </p:sp>
      <p:sp>
        <p:nvSpPr>
          <p:cNvPr id="30" name="눈물 방울 29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31" name="직사각형 30"/>
          <p:cNvSpPr/>
          <p:nvPr/>
        </p:nvSpPr>
        <p:spPr>
          <a:xfrm>
            <a:off x="1400565" y="562378"/>
            <a:ext cx="1980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관리자모드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cxnSp>
        <p:nvCxnSpPr>
          <p:cNvPr id="8" name="직선 연결선 7"/>
          <p:cNvCxnSpPr>
            <a:stCxn id="16" idx="2"/>
          </p:cNvCxnSpPr>
          <p:nvPr/>
        </p:nvCxnSpPr>
        <p:spPr>
          <a:xfrm flipH="1">
            <a:off x="6247743" y="1547800"/>
            <a:ext cx="44518" cy="4699660"/>
          </a:xfrm>
          <a:prstGeom prst="line">
            <a:avLst/>
          </a:prstGeom>
          <a:ln w="19050">
            <a:solidFill>
              <a:srgbClr val="FF99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528069" y="2812511"/>
            <a:ext cx="3981333" cy="867310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21" idx="3"/>
          </p:cNvCxnSpPr>
          <p:nvPr/>
        </p:nvCxnSpPr>
        <p:spPr>
          <a:xfrm flipV="1">
            <a:off x="5553921" y="3261321"/>
            <a:ext cx="1080049" cy="95401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6641363" y="2241571"/>
            <a:ext cx="4841930" cy="2055883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633970" y="4510272"/>
            <a:ext cx="4841930" cy="1797325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51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ea typeface="-윤고딕330" panose="02030504000101010101" pitchFamily="18" charset="-127"/>
              </a:rPr>
              <a:t>4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400565" y="562378"/>
            <a:ext cx="1980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관리자모드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79496" y="1280160"/>
            <a:ext cx="11185783" cy="5152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23" y="240579"/>
            <a:ext cx="1074976" cy="145369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85" y="181826"/>
            <a:ext cx="1074976" cy="1532351"/>
          </a:xfrm>
          <a:prstGeom prst="rect">
            <a:avLst/>
          </a:prstGeom>
        </p:spPr>
      </p:pic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553921" y="624470"/>
            <a:ext cx="147668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5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anose="020B0600000101010101" charset="-127"/>
                <a:ea typeface="-윤고딕330" panose="02030504000101010101"/>
              </a:rPr>
              <a:t>VS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599264" y="1953343"/>
            <a:ext cx="2405296" cy="15442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기존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웹 프로젝트 </a:t>
            </a:r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633970" y="1953343"/>
            <a:ext cx="2672949" cy="22915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스프링 관리자모드 </a:t>
            </a:r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눈물 방울 4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4" name="직사각형 4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ea typeface="-윤고딕330" panose="02030504000101010101" pitchFamily="18" charset="-127"/>
              </a:rPr>
              <a:t>4</a:t>
            </a:r>
            <a:endParaRPr lang="en-US" altLang="ko-KR" sz="900" dirty="0" smtClean="0"/>
          </a:p>
        </p:txBody>
      </p:sp>
      <p:sp>
        <p:nvSpPr>
          <p:cNvPr id="45" name="눈물 방울 4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6" name="직사각형 45"/>
          <p:cNvSpPr/>
          <p:nvPr/>
        </p:nvSpPr>
        <p:spPr>
          <a:xfrm>
            <a:off x="1400565" y="562378"/>
            <a:ext cx="1980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관리자모드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cxnSp>
        <p:nvCxnSpPr>
          <p:cNvPr id="47" name="직선 연결선 46"/>
          <p:cNvCxnSpPr>
            <a:stCxn id="35" idx="2"/>
          </p:cNvCxnSpPr>
          <p:nvPr/>
        </p:nvCxnSpPr>
        <p:spPr>
          <a:xfrm flipH="1">
            <a:off x="6247743" y="1547800"/>
            <a:ext cx="44518" cy="4699660"/>
          </a:xfrm>
          <a:prstGeom prst="line">
            <a:avLst/>
          </a:prstGeom>
          <a:ln w="19050">
            <a:solidFill>
              <a:srgbClr val="FF99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997" y="2221086"/>
            <a:ext cx="5546891" cy="402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49" y="2689896"/>
            <a:ext cx="5225011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25" y="3452777"/>
            <a:ext cx="5191032" cy="83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768310" y="2565802"/>
            <a:ext cx="5333504" cy="1944469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438190" y="2203490"/>
            <a:ext cx="5529283" cy="4228827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48" idx="3"/>
          </p:cNvCxnSpPr>
          <p:nvPr/>
        </p:nvCxnSpPr>
        <p:spPr>
          <a:xfrm flipV="1">
            <a:off x="6101814" y="3261322"/>
            <a:ext cx="532156" cy="276715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774725" y="4860714"/>
            <a:ext cx="5229835" cy="5760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기존 </a:t>
            </a:r>
            <a:r>
              <a:rPr lang="en-US" altLang="ko-KR" dirty="0"/>
              <a:t>DAO</a:t>
            </a:r>
            <a:r>
              <a:rPr lang="ko-KR" altLang="en-US" dirty="0"/>
              <a:t>에서는 </a:t>
            </a:r>
            <a:r>
              <a:rPr lang="en-US" altLang="ko-KR" dirty="0" err="1"/>
              <a:t>sql</a:t>
            </a:r>
            <a:r>
              <a:rPr lang="ko-KR" altLang="en-US" dirty="0"/>
              <a:t>문들을 관리 하기 쉽도록 </a:t>
            </a:r>
            <a:endParaRPr lang="en-US" altLang="ko-KR" dirty="0"/>
          </a:p>
          <a:p>
            <a:pPr algn="ctr"/>
            <a:r>
              <a:rPr lang="en-US" altLang="ko-KR" dirty="0"/>
              <a:t>Sql.xml </a:t>
            </a:r>
            <a:r>
              <a:rPr lang="ko-KR" altLang="en-US" dirty="0"/>
              <a:t>파일로 관리한다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295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ea typeface="-윤고딕330" panose="02030504000101010101" pitchFamily="18" charset="-127"/>
              </a:rPr>
              <a:t>4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400565" y="562378"/>
            <a:ext cx="1980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관리자모드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눈물 방울 13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5" name="직사각형 14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ea typeface="-윤고딕330" panose="02030504000101010101" pitchFamily="18" charset="-127"/>
              </a:rPr>
              <a:t>4</a:t>
            </a:r>
            <a:endParaRPr lang="en-US" altLang="ko-KR" sz="900" dirty="0" smtClean="0"/>
          </a:p>
        </p:txBody>
      </p:sp>
      <p:sp>
        <p:nvSpPr>
          <p:cNvPr id="16" name="눈물 방울 15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17" name="직사각형 16"/>
          <p:cNvSpPr/>
          <p:nvPr/>
        </p:nvSpPr>
        <p:spPr>
          <a:xfrm>
            <a:off x="1400565" y="562378"/>
            <a:ext cx="1980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관리자모드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9496" y="1280160"/>
            <a:ext cx="11185783" cy="51521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23" y="240579"/>
            <a:ext cx="1074976" cy="145369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385" y="181826"/>
            <a:ext cx="1074976" cy="1532351"/>
          </a:xfrm>
          <a:prstGeom prst="rect">
            <a:avLst/>
          </a:prstGeom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553921" y="624470"/>
            <a:ext cx="147668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5400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배달의민족 한나" panose="020B0600000101010101" charset="-127"/>
                <a:ea typeface="-윤고딕330" panose="02030504000101010101"/>
              </a:rPr>
              <a:t>VS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599264" y="1953343"/>
            <a:ext cx="2405296" cy="15442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기존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웹 프로젝트 </a:t>
            </a:r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33970" y="1953343"/>
            <a:ext cx="2672949" cy="22915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- </a:t>
            </a:r>
            <a:r>
              <a:rPr lang="ko-KR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스프링 관리자모드 </a:t>
            </a:r>
            <a:r>
              <a:rPr lang="en-US" altLang="ko-KR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-</a:t>
            </a:r>
            <a:endParaRPr lang="en-US" altLang="ko-KR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눈물 방울 24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직사각형 25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ea typeface="-윤고딕330" panose="02030504000101010101" pitchFamily="18" charset="-127"/>
              </a:rPr>
              <a:t>4</a:t>
            </a:r>
            <a:endParaRPr lang="en-US" altLang="ko-KR" sz="900" dirty="0" smtClean="0"/>
          </a:p>
        </p:txBody>
      </p:sp>
      <p:sp>
        <p:nvSpPr>
          <p:cNvPr id="27" name="눈물 방울 26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8" name="직사각형 27"/>
          <p:cNvSpPr/>
          <p:nvPr/>
        </p:nvSpPr>
        <p:spPr>
          <a:xfrm>
            <a:off x="1400565" y="562378"/>
            <a:ext cx="1980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관리자모드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cxnSp>
        <p:nvCxnSpPr>
          <p:cNvPr id="29" name="직선 연결선 28"/>
          <p:cNvCxnSpPr>
            <a:stCxn id="22" idx="2"/>
          </p:cNvCxnSpPr>
          <p:nvPr/>
        </p:nvCxnSpPr>
        <p:spPr>
          <a:xfrm flipH="1">
            <a:off x="6247743" y="1547800"/>
            <a:ext cx="44518" cy="4699660"/>
          </a:xfrm>
          <a:prstGeom prst="line">
            <a:avLst/>
          </a:prstGeom>
          <a:ln w="19050">
            <a:solidFill>
              <a:srgbClr val="FF99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768310" y="2565802"/>
            <a:ext cx="5333504" cy="3681658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6488962" y="2241571"/>
            <a:ext cx="5478511" cy="1400789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00" y="2631094"/>
            <a:ext cx="4577123" cy="337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10" y="2436156"/>
            <a:ext cx="5002129" cy="108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직선 화살표 연결선 34"/>
          <p:cNvCxnSpPr>
            <a:stCxn id="33" idx="3"/>
          </p:cNvCxnSpPr>
          <p:nvPr/>
        </p:nvCxnSpPr>
        <p:spPr>
          <a:xfrm flipV="1">
            <a:off x="6101814" y="3715001"/>
            <a:ext cx="1347309" cy="691630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040541" y="5317330"/>
            <a:ext cx="4112063" cy="10165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en-US" altLang="ko-KR" dirty="0"/>
              <a:t>Spring</a:t>
            </a:r>
            <a:r>
              <a:rPr lang="ko-KR" altLang="en-US" dirty="0"/>
              <a:t>으로 변경 </a:t>
            </a:r>
            <a:r>
              <a:rPr lang="en-US" altLang="ko-KR" dirty="0"/>
              <a:t>–</a:t>
            </a:r>
          </a:p>
          <a:p>
            <a:pPr algn="ctr"/>
            <a:r>
              <a:rPr lang="ko-KR" altLang="en-US" dirty="0"/>
              <a:t>코드가 간결해졌다</a:t>
            </a:r>
            <a:r>
              <a:rPr lang="en-US" altLang="ko-KR" dirty="0"/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131557" y="4166783"/>
            <a:ext cx="3930033" cy="10165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dirty="0"/>
              <a:t>기존 웹 </a:t>
            </a:r>
            <a:r>
              <a:rPr lang="en-US" altLang="ko-KR" dirty="0"/>
              <a:t>–</a:t>
            </a:r>
          </a:p>
          <a:p>
            <a:pPr algn="ctr"/>
            <a:r>
              <a:rPr lang="en-US" altLang="ko-KR" dirty="0"/>
              <a:t>DTO</a:t>
            </a:r>
            <a:r>
              <a:rPr lang="ko-KR" altLang="en-US" dirty="0"/>
              <a:t>에 담아주는 작업을 일일이</a:t>
            </a:r>
            <a:endParaRPr lang="en-US" altLang="ko-KR" dirty="0"/>
          </a:p>
          <a:p>
            <a:pPr algn="ctr"/>
            <a:r>
              <a:rPr lang="ko-KR" altLang="en-US" dirty="0"/>
              <a:t>해야 하는 번거로움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03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4168405" y="583810"/>
            <a:ext cx="3445501" cy="3453024"/>
            <a:chOff x="4168405" y="583810"/>
            <a:chExt cx="3445501" cy="3453024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4546551" y="961946"/>
              <a:ext cx="2689201" cy="2689201"/>
            </a:xfrm>
            <a:prstGeom prst="teardrop">
              <a:avLst/>
            </a:prstGeom>
            <a:solidFill>
              <a:srgbClr val="FF9966"/>
            </a:solidFill>
            <a:ln w="114300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040441" y="866735"/>
              <a:ext cx="1701418" cy="3170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0" dirty="0">
                  <a:solidFill>
                    <a:srgbClr val="F8F8F8"/>
                  </a:solidFill>
                  <a:ea typeface="-윤고딕330" panose="02030504000101010101" pitchFamily="18" charset="-127"/>
                </a:rPr>
                <a:t>!</a:t>
              </a:r>
              <a:endParaRPr lang="en-US" altLang="ko-KR" sz="20000" dirty="0" smtClean="0"/>
            </a:p>
          </p:txBody>
        </p:sp>
        <p:sp>
          <p:nvSpPr>
            <p:cNvPr id="5" name="눈물 방울 4"/>
            <p:cNvSpPr/>
            <p:nvPr/>
          </p:nvSpPr>
          <p:spPr>
            <a:xfrm rot="8100000">
              <a:off x="4168405" y="583810"/>
              <a:ext cx="3445501" cy="3445501"/>
            </a:xfrm>
            <a:prstGeom prst="teardrop">
              <a:avLst/>
            </a:prstGeom>
            <a:noFill/>
            <a:ln w="50800">
              <a:solidFill>
                <a:srgbClr val="FF99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916617" y="5228037"/>
            <a:ext cx="59490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  <a:hlinkClick r:id="rId2"/>
              </a:rPr>
              <a:t>관리자 모드 시연</a:t>
            </a:r>
            <a:endParaRPr lang="en-US" altLang="ko-KR" sz="6000" dirty="0" smtClean="0"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585549" y="5138381"/>
            <a:ext cx="6611202" cy="1190494"/>
          </a:xfrm>
          <a:prstGeom prst="rect">
            <a:avLst/>
          </a:prstGeom>
          <a:noFill/>
          <a:ln w="2540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67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 rot="16200000">
            <a:off x="626050" y="1196853"/>
            <a:ext cx="3445501" cy="3445501"/>
            <a:chOff x="4168405" y="583810"/>
            <a:chExt cx="3445501" cy="3445501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4546551" y="961946"/>
              <a:ext cx="2689201" cy="2689201"/>
            </a:xfrm>
            <a:prstGeom prst="teardrop">
              <a:avLst/>
            </a:prstGeom>
            <a:solidFill>
              <a:srgbClr val="FF9966"/>
            </a:solidFill>
            <a:ln w="114300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" name="직사각형 3"/>
            <p:cNvSpPr/>
            <p:nvPr/>
          </p:nvSpPr>
          <p:spPr>
            <a:xfrm rot="5400000">
              <a:off x="5040448" y="721497"/>
              <a:ext cx="1701418" cy="31700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0000" dirty="0" smtClean="0">
                  <a:solidFill>
                    <a:srgbClr val="F8F8F8"/>
                  </a:solidFill>
                  <a:ea typeface="-윤고딕330" panose="02030504000101010101" pitchFamily="18" charset="-127"/>
                </a:rPr>
                <a:t>?</a:t>
              </a:r>
              <a:endParaRPr lang="en-US" altLang="ko-KR" sz="20000" dirty="0" smtClean="0"/>
            </a:p>
          </p:txBody>
        </p:sp>
        <p:sp>
          <p:nvSpPr>
            <p:cNvPr id="5" name="눈물 방울 4"/>
            <p:cNvSpPr/>
            <p:nvPr/>
          </p:nvSpPr>
          <p:spPr>
            <a:xfrm rot="8100000">
              <a:off x="4168405" y="583810"/>
              <a:ext cx="3445501" cy="3445501"/>
            </a:xfrm>
            <a:prstGeom prst="teardrop">
              <a:avLst/>
            </a:prstGeom>
            <a:noFill/>
            <a:ln w="50800">
              <a:solidFill>
                <a:srgbClr val="FF99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5143916" y="2498234"/>
            <a:ext cx="65870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무엇이든 물어보세요</a:t>
            </a:r>
            <a:endParaRPr lang="en-US" altLang="ko-KR" sz="5400" dirty="0" smtClean="0"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31842" y="2408578"/>
            <a:ext cx="6611202" cy="1190494"/>
          </a:xfrm>
          <a:prstGeom prst="rect">
            <a:avLst/>
          </a:prstGeom>
          <a:noFill/>
          <a:ln w="2540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8341223" y="3548174"/>
            <a:ext cx="19905652" cy="50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334573144" descr="EMB00001c0c76e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575" y="4208098"/>
            <a:ext cx="2449816" cy="244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08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눈물 방울 10"/>
          <p:cNvSpPr/>
          <p:nvPr/>
        </p:nvSpPr>
        <p:spPr>
          <a:xfrm rot="2700000">
            <a:off x="6066524" y="1753812"/>
            <a:ext cx="1376624" cy="1376624"/>
          </a:xfrm>
          <a:prstGeom prst="teardrop">
            <a:avLst/>
          </a:prstGeom>
          <a:solidFill>
            <a:srgbClr val="F8F8F8"/>
          </a:solidFill>
          <a:ln w="114300">
            <a:solidFill>
              <a:srgbClr val="F8F8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982553" y="1870749"/>
            <a:ext cx="16289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Thank</a:t>
            </a:r>
          </a:p>
          <a:p>
            <a:pPr algn="ctr"/>
            <a:r>
              <a:rPr lang="en-US" altLang="ko-KR" sz="40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you</a:t>
            </a:r>
          </a:p>
        </p:txBody>
      </p:sp>
      <p:sp>
        <p:nvSpPr>
          <p:cNvPr id="13" name="눈물 방울 12"/>
          <p:cNvSpPr/>
          <p:nvPr/>
        </p:nvSpPr>
        <p:spPr>
          <a:xfrm rot="2700000">
            <a:off x="5872944" y="1560233"/>
            <a:ext cx="1763782" cy="1763782"/>
          </a:xfrm>
          <a:prstGeom prst="teardrop">
            <a:avLst/>
          </a:prstGeom>
          <a:noFill/>
          <a:ln w="50800">
            <a:solidFill>
              <a:srgbClr val="F8F8F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72655" y="1317568"/>
            <a:ext cx="5070619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3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감사</a:t>
            </a:r>
            <a:endParaRPr lang="en-US" altLang="ko-KR" sz="13800" dirty="0" smtClean="0">
              <a:solidFill>
                <a:srgbClr val="F8F8F8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pPr algn="r"/>
            <a:r>
              <a:rPr lang="ko-KR" altLang="en-US" sz="13800" dirty="0" smtClean="0">
                <a:solidFill>
                  <a:srgbClr val="F8F8F8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합니다</a:t>
            </a:r>
            <a:endParaRPr lang="en-US" altLang="ko-KR" sz="2400" dirty="0" smtClean="0"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251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0345" y="177333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07"/>
          <a:stretch/>
        </p:blipFill>
        <p:spPr>
          <a:xfrm>
            <a:off x="2788920" y="1408909"/>
            <a:ext cx="6812279" cy="341994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5801690" y="220261"/>
            <a:ext cx="786737" cy="876589"/>
            <a:chOff x="5889830" y="208686"/>
            <a:chExt cx="994298" cy="994298"/>
          </a:xfrm>
        </p:grpSpPr>
        <p:sp>
          <p:nvSpPr>
            <p:cNvPr id="3" name="눈물 방울 2"/>
            <p:cNvSpPr/>
            <p:nvPr/>
          </p:nvSpPr>
          <p:spPr>
            <a:xfrm rot="8100000">
              <a:off x="5998955" y="317808"/>
              <a:ext cx="776046" cy="776046"/>
            </a:xfrm>
            <a:prstGeom prst="teardrop">
              <a:avLst/>
            </a:prstGeom>
            <a:solidFill>
              <a:srgbClr val="FF9966"/>
            </a:solidFill>
            <a:ln w="114300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" name="눈물 방울 4"/>
            <p:cNvSpPr/>
            <p:nvPr/>
          </p:nvSpPr>
          <p:spPr>
            <a:xfrm rot="8100000">
              <a:off x="5889830" y="208686"/>
              <a:ext cx="994298" cy="994298"/>
            </a:xfrm>
            <a:prstGeom prst="teardrop">
              <a:avLst/>
            </a:prstGeom>
            <a:noFill/>
            <a:ln w="50800">
              <a:solidFill>
                <a:srgbClr val="FF996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3703833" y="5140910"/>
            <a:ext cx="498245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한 개의 촛불로서 많은 촛불에 불을 붙여도 </a:t>
            </a:r>
            <a:endParaRPr lang="en-US" altLang="ko-KR" sz="20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ctr"/>
            <a:r>
              <a:rPr lang="ko-KR" altLang="en-US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처음의</a:t>
            </a:r>
            <a:r>
              <a:rPr lang="en-US" altLang="ko-KR" sz="2000" dirty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촛불의 빛은 약해지지 않는다</a:t>
            </a:r>
            <a:r>
              <a:rPr lang="en-US" altLang="ko-KR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pPr algn="ctr"/>
            <a:r>
              <a:rPr lang="en-US" altLang="ko-KR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탈무드</a:t>
            </a:r>
            <a:r>
              <a:rPr lang="en-US" altLang="ko-KR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</a:p>
          <a:p>
            <a:pPr algn="ctr"/>
            <a:r>
              <a:rPr lang="ko-KR" altLang="en-US" sz="200" dirty="0" err="1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ㅊ</a:t>
            </a:r>
            <a:endParaRPr lang="en-US" altLang="ko-KR" sz="2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953820" y="335419"/>
            <a:ext cx="490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600" dirty="0">
                <a:solidFill>
                  <a:srgbClr val="F8F8F8"/>
                </a:solidFill>
                <a:ea typeface="-윤고딕330" panose="02030504000101010101" pitchFamily="18" charset="-127"/>
              </a:rPr>
              <a:t>?</a:t>
            </a:r>
            <a:endParaRPr lang="en-US" altLang="ko-KR" sz="3600" dirty="0" smtClean="0"/>
          </a:p>
        </p:txBody>
      </p:sp>
    </p:spTree>
    <p:extLst>
      <p:ext uri="{BB962C8B-B14F-4D97-AF65-F5344CB8AC3E}">
        <p14:creationId xmlns:p14="http://schemas.microsoft.com/office/powerpoint/2010/main" val="33738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386069" y="531898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주제선정</a:t>
            </a:r>
            <a:endParaRPr lang="en-US" altLang="ko-KR" sz="3200" dirty="0" smtClean="0">
              <a:solidFill>
                <a:srgbClr val="FF9966"/>
              </a:solidFill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13430247" y="1972069"/>
            <a:ext cx="1930296" cy="1868863"/>
          </a:xfrm>
          <a:prstGeom prst="ellipse">
            <a:avLst/>
          </a:prstGeom>
          <a:solidFill>
            <a:srgbClr val="FF6E57">
              <a:alpha val="4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TextBox 25"/>
          <p:cNvSpPr txBox="1">
            <a:spLocks noChangeArrowheads="1"/>
          </p:cNvSpPr>
          <p:nvPr/>
        </p:nvSpPr>
        <p:spPr bwMode="auto">
          <a:xfrm>
            <a:off x="13389849" y="2729850"/>
            <a:ext cx="1930296" cy="49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prstClr val="white"/>
                </a:solidFill>
                <a:latin typeface="배달의민족 한나" pitchFamily="2" charset="-127"/>
                <a:ea typeface="배달의민족 한나" pitchFamily="2" charset="-127"/>
              </a:rPr>
              <a:t>나</a:t>
            </a:r>
            <a:r>
              <a:rPr lang="ko-KR" altLang="en-US" sz="2000" b="1" dirty="0" smtClean="0">
                <a:solidFill>
                  <a:prstClr val="white"/>
                </a:solidFill>
                <a:latin typeface="배달의민족 한나" pitchFamily="2" charset="-127"/>
                <a:ea typeface="배달의민족 한나" pitchFamily="2" charset="-127"/>
              </a:rPr>
              <a:t>눔</a:t>
            </a:r>
            <a:endParaRPr lang="en-US" altLang="ko-KR" sz="2000" b="1" dirty="0" smtClean="0">
              <a:solidFill>
                <a:prstClr val="white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pic>
        <p:nvPicPr>
          <p:cNvPr id="143" name="그림 1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68" y="1378429"/>
            <a:ext cx="5403084" cy="4000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2" name="그림 1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888" y="2729850"/>
            <a:ext cx="5666880" cy="36079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676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ea typeface="-윤고딕330" panose="02030504000101010101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/>
              </a:rPr>
              <a:t>1</a:t>
            </a:r>
            <a:endParaRPr lang="en-US" altLang="ko-KR" sz="900" dirty="0" smtClean="0">
              <a:ea typeface="-윤고딕330" panose="02030504000101010101"/>
            </a:endParaRPr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ea typeface="-윤고딕330" panose="02030504000101010101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86069" y="531898"/>
            <a:ext cx="1826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200" dirty="0" err="1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/>
              </a:rPr>
              <a:t>주제선정</a:t>
            </a:r>
            <a:endParaRPr lang="en-US" altLang="ko-KR" sz="3200" dirty="0" smtClean="0">
              <a:solidFill>
                <a:srgbClr val="FF9966"/>
              </a:solidFill>
              <a:ea typeface="-윤고딕330" panose="02030504000101010101"/>
            </a:endParaRPr>
          </a:p>
        </p:txBody>
      </p:sp>
      <p:sp>
        <p:nvSpPr>
          <p:cNvPr id="115" name="타원 114"/>
          <p:cNvSpPr/>
          <p:nvPr/>
        </p:nvSpPr>
        <p:spPr>
          <a:xfrm>
            <a:off x="3813811" y="1972069"/>
            <a:ext cx="2911414" cy="2490525"/>
          </a:xfrm>
          <a:prstGeom prst="ellipse">
            <a:avLst/>
          </a:prstGeom>
          <a:solidFill>
            <a:sysClr val="window" lastClr="FFFFFF">
              <a:lumMod val="50000"/>
              <a:alpha val="46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-윤고딕330" panose="02030504000101010101"/>
            </a:endParaRPr>
          </a:p>
        </p:txBody>
      </p:sp>
      <p:sp>
        <p:nvSpPr>
          <p:cNvPr id="116" name="TextBox 25"/>
          <p:cNvSpPr txBox="1">
            <a:spLocks noChangeArrowheads="1"/>
          </p:cNvSpPr>
          <p:nvPr/>
        </p:nvSpPr>
        <p:spPr bwMode="auto">
          <a:xfrm>
            <a:off x="2756684" y="4577237"/>
            <a:ext cx="484240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-윤고딕330" panose="02030504000101010101"/>
              </a:rPr>
              <a:t>나눔을 실현하고 싶은 일반인</a:t>
            </a:r>
            <a:endParaRPr lang="en-US" altLang="ko-KR" dirty="0" smtClean="0">
              <a:solidFill>
                <a:prstClr val="black">
                  <a:lumMod val="65000"/>
                  <a:lumOff val="35000"/>
                </a:prstClr>
              </a:solidFill>
              <a:latin typeface="나눔바른고딕" pitchFamily="50" charset="-127"/>
              <a:ea typeface="-윤고딕330" panose="02030504000101010101"/>
            </a:endParaRPr>
          </a:p>
        </p:txBody>
      </p:sp>
      <p:sp>
        <p:nvSpPr>
          <p:cNvPr id="117" name="TextBox 25"/>
          <p:cNvSpPr txBox="1">
            <a:spLocks noChangeArrowheads="1"/>
          </p:cNvSpPr>
          <p:nvPr/>
        </p:nvSpPr>
        <p:spPr bwMode="auto">
          <a:xfrm>
            <a:off x="717467" y="3307729"/>
            <a:ext cx="291141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prstClr val="white"/>
                </a:solidFill>
                <a:latin typeface="배달의민족 한나" pitchFamily="2" charset="-127"/>
                <a:ea typeface="-윤고딕330" panose="02030504000101010101"/>
              </a:rPr>
              <a:t>나</a:t>
            </a:r>
            <a:r>
              <a:rPr lang="ko-KR" altLang="en-US" sz="2000" b="1" dirty="0" smtClean="0">
                <a:solidFill>
                  <a:prstClr val="white"/>
                </a:solidFill>
                <a:latin typeface="배달의민족 한나" pitchFamily="2" charset="-127"/>
                <a:ea typeface="-윤고딕330" panose="02030504000101010101"/>
              </a:rPr>
              <a:t>눔</a:t>
            </a:r>
            <a:endParaRPr lang="en-US" altLang="ko-KR" sz="2000" b="1" dirty="0" smtClean="0">
              <a:solidFill>
                <a:prstClr val="white"/>
              </a:solidFill>
              <a:latin typeface="배달의민족 한나" pitchFamily="2" charset="-127"/>
              <a:ea typeface="-윤고딕330" panose="02030504000101010101"/>
            </a:endParaRPr>
          </a:p>
        </p:txBody>
      </p:sp>
      <p:sp>
        <p:nvSpPr>
          <p:cNvPr id="118" name="TextBox 25"/>
          <p:cNvSpPr txBox="1">
            <a:spLocks noChangeArrowheads="1"/>
          </p:cNvSpPr>
          <p:nvPr/>
        </p:nvSpPr>
        <p:spPr bwMode="auto">
          <a:xfrm>
            <a:off x="-548917" y="4568796"/>
            <a:ext cx="44364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-윤고딕330" panose="02030504000101010101"/>
              </a:rPr>
              <a:t>봉사 인원이 </a:t>
            </a:r>
            <a:r>
              <a:rPr lang="ko-KR" altLang="en-US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-윤고딕330" panose="02030504000101010101"/>
              </a:rPr>
              <a:t>필요한</a:t>
            </a: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바른고딕" pitchFamily="50" charset="-127"/>
                <a:ea typeface="-윤고딕330" panose="02030504000101010101"/>
              </a:rPr>
              <a:t> 단체</a:t>
            </a:r>
            <a:endParaRPr lang="en-US" altLang="ko-KR" dirty="0" smtClean="0">
              <a:solidFill>
                <a:srgbClr val="FF6E57"/>
              </a:solidFill>
              <a:latin typeface="나눔바른고딕" pitchFamily="50" charset="-127"/>
              <a:ea typeface="-윤고딕330" panose="02030504000101010101"/>
            </a:endParaRPr>
          </a:p>
        </p:txBody>
      </p:sp>
      <p:sp>
        <p:nvSpPr>
          <p:cNvPr id="119" name="TextBox 25"/>
          <p:cNvSpPr txBox="1">
            <a:spLocks noChangeArrowheads="1"/>
          </p:cNvSpPr>
          <p:nvPr/>
        </p:nvSpPr>
        <p:spPr bwMode="auto">
          <a:xfrm>
            <a:off x="3813811" y="2780648"/>
            <a:ext cx="291141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3600" dirty="0" err="1" smtClean="0">
                <a:solidFill>
                  <a:prstClr val="white"/>
                </a:solidFill>
                <a:latin typeface="배달의민족 한나" pitchFamily="2" charset="-127"/>
                <a:ea typeface="-윤고딕330" panose="02030504000101010101"/>
              </a:rPr>
              <a:t>봉사희망자</a:t>
            </a:r>
            <a:endParaRPr lang="en-US" altLang="ko-KR" sz="3600" dirty="0" smtClean="0">
              <a:solidFill>
                <a:prstClr val="white"/>
              </a:solidFill>
              <a:latin typeface="배달의민족 한나" pitchFamily="2" charset="-127"/>
              <a:ea typeface="-윤고딕330" panose="02030504000101010101"/>
            </a:endParaRPr>
          </a:p>
          <a:p>
            <a:pPr marL="342900" indent="-342900" algn="ctr"/>
            <a:r>
              <a:rPr lang="en-US" altLang="ko-KR" sz="3600" dirty="0" smtClean="0">
                <a:solidFill>
                  <a:prstClr val="white"/>
                </a:solidFill>
                <a:latin typeface="배달의민족 한나" pitchFamily="2" charset="-127"/>
                <a:ea typeface="-윤고딕330" panose="02030504000101010101"/>
              </a:rPr>
              <a:t>(</a:t>
            </a:r>
            <a:r>
              <a:rPr lang="ko-KR" altLang="en-US" sz="3600" dirty="0" smtClean="0">
                <a:solidFill>
                  <a:prstClr val="white"/>
                </a:solidFill>
                <a:latin typeface="배달의민족 한나" pitchFamily="2" charset="-127"/>
                <a:ea typeface="-윤고딕330" panose="02030504000101010101"/>
              </a:rPr>
              <a:t>개인</a:t>
            </a:r>
            <a:r>
              <a:rPr lang="en-US" altLang="ko-KR" sz="3600" dirty="0" smtClean="0">
                <a:solidFill>
                  <a:prstClr val="white"/>
                </a:solidFill>
                <a:latin typeface="배달의민족 한나" pitchFamily="2" charset="-127"/>
                <a:ea typeface="-윤고딕330" panose="02030504000101010101"/>
              </a:rPr>
              <a:t>)</a:t>
            </a:r>
          </a:p>
        </p:txBody>
      </p:sp>
      <p:sp>
        <p:nvSpPr>
          <p:cNvPr id="120" name="TextBox 119"/>
          <p:cNvSpPr txBox="1">
            <a:spLocks noChangeArrowheads="1"/>
          </p:cNvSpPr>
          <p:nvPr/>
        </p:nvSpPr>
        <p:spPr bwMode="auto">
          <a:xfrm>
            <a:off x="1847221" y="2929313"/>
            <a:ext cx="332733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44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B0600000101010101" charset="-127"/>
                <a:ea typeface="-윤고딕330" panose="02030504000101010101"/>
              </a:rPr>
              <a:t>+</a:t>
            </a:r>
          </a:p>
        </p:txBody>
      </p:sp>
      <p:sp>
        <p:nvSpPr>
          <p:cNvPr id="121" name="TextBox 25"/>
          <p:cNvSpPr txBox="1">
            <a:spLocks noChangeArrowheads="1"/>
          </p:cNvSpPr>
          <p:nvPr/>
        </p:nvSpPr>
        <p:spPr bwMode="auto">
          <a:xfrm>
            <a:off x="7244338" y="222025"/>
            <a:ext cx="441210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8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itchFamily="2" charset="-127"/>
                <a:ea typeface="-윤고딕330" panose="02030504000101010101"/>
              </a:rPr>
              <a:t>후원금</a:t>
            </a:r>
          </a:p>
        </p:txBody>
      </p:sp>
      <p:sp>
        <p:nvSpPr>
          <p:cNvPr id="122" name="TextBox 121"/>
          <p:cNvSpPr txBox="1">
            <a:spLocks noChangeArrowheads="1"/>
          </p:cNvSpPr>
          <p:nvPr/>
        </p:nvSpPr>
        <p:spPr bwMode="auto">
          <a:xfrm>
            <a:off x="5414118" y="3122024"/>
            <a:ext cx="332733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itchFamily="2" charset="-127"/>
                <a:ea typeface="-윤고딕330" panose="02030504000101010101"/>
              </a:rPr>
              <a:t>=</a:t>
            </a:r>
            <a:endParaRPr lang="en-US" altLang="ko-KR" sz="3200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itchFamily="2" charset="-127"/>
              <a:ea typeface="-윤고딕330" panose="02030504000101010101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13430247" y="1972069"/>
            <a:ext cx="1930296" cy="1868863"/>
          </a:xfrm>
          <a:prstGeom prst="ellipse">
            <a:avLst/>
          </a:prstGeom>
          <a:solidFill>
            <a:srgbClr val="FF6E57">
              <a:alpha val="46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TextBox 25"/>
          <p:cNvSpPr txBox="1">
            <a:spLocks noChangeArrowheads="1"/>
          </p:cNvSpPr>
          <p:nvPr/>
        </p:nvSpPr>
        <p:spPr bwMode="auto">
          <a:xfrm>
            <a:off x="13389849" y="2729850"/>
            <a:ext cx="1930296" cy="494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2000" dirty="0" smtClean="0">
                <a:solidFill>
                  <a:prstClr val="white"/>
                </a:solidFill>
                <a:latin typeface="배달의민족 한나" pitchFamily="2" charset="-127"/>
                <a:ea typeface="배달의민족 한나" pitchFamily="2" charset="-127"/>
              </a:rPr>
              <a:t>나</a:t>
            </a:r>
            <a:r>
              <a:rPr lang="ko-KR" altLang="en-US" sz="2000" b="1" dirty="0" smtClean="0">
                <a:solidFill>
                  <a:prstClr val="white"/>
                </a:solidFill>
                <a:latin typeface="배달의민족 한나" pitchFamily="2" charset="-127"/>
                <a:ea typeface="배달의민족 한나" pitchFamily="2" charset="-127"/>
              </a:rPr>
              <a:t>눔</a:t>
            </a:r>
            <a:endParaRPr lang="en-US" altLang="ko-KR" sz="2000" b="1" dirty="0" smtClean="0">
              <a:solidFill>
                <a:prstClr val="white"/>
              </a:solidFill>
              <a:latin typeface="배달의민족 한나" pitchFamily="2" charset="-127"/>
              <a:ea typeface="배달의민족 한나" pitchFamily="2" charset="-127"/>
            </a:endParaRPr>
          </a:p>
        </p:txBody>
      </p:sp>
      <p:sp>
        <p:nvSpPr>
          <p:cNvPr id="125" name="타원 124"/>
          <p:cNvSpPr/>
          <p:nvPr/>
        </p:nvSpPr>
        <p:spPr>
          <a:xfrm>
            <a:off x="251010" y="1972069"/>
            <a:ext cx="2911414" cy="2490525"/>
          </a:xfrm>
          <a:prstGeom prst="ellipse">
            <a:avLst/>
          </a:prstGeom>
          <a:solidFill>
            <a:sysClr val="window" lastClr="FFFFFF">
              <a:lumMod val="50000"/>
              <a:alpha val="46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-윤고딕330" panose="02030504000101010101"/>
            </a:endParaRPr>
          </a:p>
        </p:txBody>
      </p:sp>
      <p:sp>
        <p:nvSpPr>
          <p:cNvPr id="126" name="TextBox 25"/>
          <p:cNvSpPr txBox="1">
            <a:spLocks noChangeArrowheads="1"/>
          </p:cNvSpPr>
          <p:nvPr/>
        </p:nvSpPr>
        <p:spPr bwMode="auto">
          <a:xfrm>
            <a:off x="251817" y="2719092"/>
            <a:ext cx="291141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ko-KR" altLang="en-US" sz="4000" dirty="0" err="1" smtClean="0">
                <a:solidFill>
                  <a:prstClr val="white"/>
                </a:solidFill>
                <a:latin typeface="배달의민족 한나" pitchFamily="2" charset="-127"/>
                <a:ea typeface="-윤고딕330" panose="02030504000101010101"/>
              </a:rPr>
              <a:t>봉사모집</a:t>
            </a:r>
            <a:endParaRPr lang="en-US" altLang="ko-KR" sz="4000" dirty="0" smtClean="0">
              <a:solidFill>
                <a:prstClr val="white"/>
              </a:solidFill>
              <a:latin typeface="배달의민족 한나" pitchFamily="2" charset="-127"/>
              <a:ea typeface="-윤고딕330" panose="02030504000101010101"/>
            </a:endParaRPr>
          </a:p>
          <a:p>
            <a:pPr marL="342900" indent="-342900" algn="ctr"/>
            <a:r>
              <a:rPr lang="en-US" altLang="ko-KR" sz="4000" dirty="0" smtClean="0">
                <a:solidFill>
                  <a:prstClr val="white"/>
                </a:solidFill>
                <a:latin typeface="배달의민족 한나" pitchFamily="2" charset="-127"/>
                <a:ea typeface="-윤고딕330" panose="02030504000101010101"/>
              </a:rPr>
              <a:t>(</a:t>
            </a:r>
            <a:r>
              <a:rPr lang="ko-KR" altLang="en-US" sz="4000" dirty="0" smtClean="0">
                <a:solidFill>
                  <a:prstClr val="white"/>
                </a:solidFill>
                <a:latin typeface="배달의민족 한나" pitchFamily="2" charset="-127"/>
                <a:ea typeface="-윤고딕330" panose="02030504000101010101"/>
              </a:rPr>
              <a:t>단체</a:t>
            </a:r>
            <a:r>
              <a:rPr lang="en-US" altLang="ko-KR" sz="4000" dirty="0" smtClean="0">
                <a:solidFill>
                  <a:prstClr val="white"/>
                </a:solidFill>
                <a:latin typeface="배달의민족 한나" pitchFamily="2" charset="-127"/>
                <a:ea typeface="-윤고딕330" panose="02030504000101010101"/>
              </a:rPr>
              <a:t>)</a:t>
            </a:r>
          </a:p>
        </p:txBody>
      </p:sp>
      <p:cxnSp>
        <p:nvCxnSpPr>
          <p:cNvPr id="127" name="직선 화살표 연결선 126"/>
          <p:cNvCxnSpPr>
            <a:stCxn id="121" idx="2"/>
          </p:cNvCxnSpPr>
          <p:nvPr/>
        </p:nvCxnSpPr>
        <p:spPr>
          <a:xfrm flipH="1">
            <a:off x="9450390" y="805610"/>
            <a:ext cx="1" cy="1174559"/>
          </a:xfrm>
          <a:prstGeom prst="straightConnector1">
            <a:avLst/>
          </a:prstGeom>
          <a:noFill/>
          <a:ln w="53975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sysDash"/>
            <a:headEnd type="none" w="lg" len="lg"/>
            <a:tailEnd type="triangle"/>
          </a:ln>
          <a:effectLst/>
        </p:spPr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882" y="1904752"/>
            <a:ext cx="4087001" cy="2552632"/>
          </a:xfrm>
          <a:prstGeom prst="rect">
            <a:avLst/>
          </a:prstGeom>
        </p:spPr>
      </p:pic>
      <p:sp>
        <p:nvSpPr>
          <p:cNvPr id="137" name="TextBox 25"/>
          <p:cNvSpPr txBox="1">
            <a:spLocks noChangeArrowheads="1"/>
          </p:cNvSpPr>
          <p:nvPr/>
        </p:nvSpPr>
        <p:spPr bwMode="auto">
          <a:xfrm>
            <a:off x="7134162" y="4293290"/>
            <a:ext cx="44364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algn="ctr"/>
            <a:r>
              <a:rPr lang="en-US" altLang="ko-KR" sz="2800" dirty="0" err="1" smtClean="0">
                <a:solidFill>
                  <a:srgbClr val="FF6E57"/>
                </a:solidFill>
                <a:latin typeface="나눔바른고딕" pitchFamily="50" charset="-127"/>
                <a:ea typeface="-윤고딕330" panose="02030504000101010101"/>
              </a:rPr>
              <a:t>PlatForm</a:t>
            </a:r>
            <a:r>
              <a:rPr lang="en-US" altLang="ko-KR" sz="1100" dirty="0" smtClean="0">
                <a:solidFill>
                  <a:srgbClr val="FF6E57"/>
                </a:solidFill>
                <a:latin typeface="나눔바른고딕" pitchFamily="50" charset="-127"/>
                <a:ea typeface="-윤고딕330" panose="02030504000101010101"/>
              </a:rPr>
              <a:t> </a:t>
            </a:r>
            <a:r>
              <a:rPr lang="en-US" altLang="ko-KR" sz="2800" dirty="0" smtClean="0">
                <a:solidFill>
                  <a:srgbClr val="FF6E57"/>
                </a:solidFill>
                <a:latin typeface="나눔바른고딕" pitchFamily="50" charset="-127"/>
                <a:ea typeface="-윤고딕330" panose="02030504000101010101"/>
              </a:rPr>
              <a:t>site</a:t>
            </a: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89" b="100000" l="9877" r="888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25110" y="4856754"/>
            <a:ext cx="1163671" cy="104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9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62721 -7.40741E-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2376" r="1668" b="2300"/>
          <a:stretch/>
        </p:blipFill>
        <p:spPr>
          <a:xfrm>
            <a:off x="115467" y="126609"/>
            <a:ext cx="11949924" cy="662415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5466" y="126608"/>
            <a:ext cx="11945353" cy="662416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210144" y="562378"/>
            <a:ext cx="2592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ea typeface="-윤고딕330" panose="02030504000101010101" pitchFamily="18" charset="-127"/>
              </a:rPr>
              <a:t> 프로젝트 기획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059149" y="1024486"/>
            <a:ext cx="28745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20" panose="02030504000101010101" pitchFamily="18" charset="-127"/>
                <a:ea typeface="-윤고딕340" panose="02030504000101010101" pitchFamily="18" charset="-127"/>
              </a:rPr>
              <a:t>사이트 구성</a:t>
            </a:r>
            <a:endParaRPr lang="en-US" altLang="ko-KR" sz="7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407269" y="1677422"/>
            <a:ext cx="2034541" cy="362393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4853353" y="1961784"/>
            <a:ext cx="3057655" cy="1463700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6977576" y="2133000"/>
            <a:ext cx="1391277" cy="2388141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8851908" y="2256243"/>
            <a:ext cx="31543" cy="3004415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9693485" y="2289548"/>
            <a:ext cx="341746" cy="1621270"/>
          </a:xfrm>
          <a:prstGeom prst="straightConnector1">
            <a:avLst/>
          </a:prstGeom>
          <a:ln w="19050">
            <a:solidFill>
              <a:srgbClr val="F8F8F8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546877" y="186733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메인화면구성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037667" y="3504047"/>
            <a:ext cx="27863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20" panose="02030504000101010101" pitchFamily="18" charset="-127"/>
                <a:ea typeface="-윤고딕340" panose="02030504000101010101" pitchFamily="18" charset="-127"/>
              </a:rPr>
              <a:t>회원가입 시스템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061766" y="473743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후원 결제 시스템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204814" y="5571485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단체회원봉사모집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035111" y="4130611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개인회</a:t>
            </a:r>
            <a:r>
              <a:rPr lang="ko-KR" altLang="en-US" sz="28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8F8F8"/>
                </a:solidFill>
                <a:latin typeface="-윤고딕340" panose="02030504000101010101" pitchFamily="18" charset="-127"/>
                <a:ea typeface="-윤고딕320" panose="02030504000101010101" pitchFamily="18" charset="-127"/>
              </a:rPr>
              <a:t>원봉사신청</a:t>
            </a:r>
            <a:endParaRPr lang="en-US" altLang="ko-KR" sz="4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8F8F8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81991" y="905256"/>
            <a:ext cx="2997384" cy="91636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988444" y="905256"/>
            <a:ext cx="2997384" cy="916360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14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23282 -1.11111E-6 C -0.33711 -1.11111E-6 -0.46563 0.02986 -0.46563 0.05417 L -0.46563 0.10833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281" y="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356483" y="562378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 구축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44509" y="6203890"/>
            <a:ext cx="2105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첫 번째 </a:t>
            </a:r>
            <a:r>
              <a:rPr lang="ko-KR" altLang="en-US" sz="2000" dirty="0" err="1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메인화면</a:t>
            </a:r>
            <a:endParaRPr lang="en-US" altLang="ko-KR" sz="2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13820072" descr="EMB00000ec45bd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451" y="1926162"/>
            <a:ext cx="6401170" cy="397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313820232" descr="EMB00000ec45b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78"/>
          <a:stretch>
            <a:fillRect/>
          </a:stretch>
        </p:blipFill>
        <p:spPr bwMode="auto">
          <a:xfrm>
            <a:off x="767334" y="1947678"/>
            <a:ext cx="1521472" cy="3940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313819112" descr="EMB00000ec45b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503" y="2427950"/>
            <a:ext cx="1164697" cy="304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921760" y="1947678"/>
            <a:ext cx="479507" cy="455968"/>
          </a:xfrm>
          <a:prstGeom prst="ellipse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H="1">
            <a:off x="2390580" y="2427950"/>
            <a:ext cx="1510860" cy="691170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9909621" y="4043680"/>
            <a:ext cx="517174" cy="0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3921760" y="6177280"/>
            <a:ext cx="5750560" cy="426720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33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356483" y="562378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 구축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57515" y="978319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메인화면</a:t>
            </a:r>
            <a:endParaRPr lang="en-US" altLang="ko-KR" sz="2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3921760" y="6207760"/>
            <a:ext cx="5750560" cy="426720"/>
            <a:chOff x="3921760" y="6207760"/>
            <a:chExt cx="5750560" cy="426720"/>
          </a:xfrm>
        </p:grpSpPr>
        <p:sp>
          <p:nvSpPr>
            <p:cNvPr id="18" name="직사각형 17"/>
            <p:cNvSpPr/>
            <p:nvPr/>
          </p:nvSpPr>
          <p:spPr>
            <a:xfrm>
              <a:off x="5290060" y="6234370"/>
              <a:ext cx="30139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2</a:t>
              </a:r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번 화면</a:t>
              </a:r>
              <a:r>
                <a:rPr lang="en-US" altLang="ko-KR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좌</a:t>
              </a:r>
              <a:r>
                <a:rPr lang="en-US" altLang="ko-KR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  3</a:t>
              </a:r>
              <a:r>
                <a:rPr lang="ko-KR" altLang="en-US" sz="2000" dirty="0" err="1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번화면</a:t>
              </a:r>
              <a:r>
                <a:rPr lang="en-US" altLang="ko-KR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우</a:t>
              </a:r>
              <a:r>
                <a:rPr lang="en-US" altLang="ko-KR" sz="2000" dirty="0" smtClean="0">
                  <a:ln>
                    <a:solidFill>
                      <a:srgbClr val="FF9966">
                        <a:alpha val="1000"/>
                      </a:srgbClr>
                    </a:solidFill>
                  </a:ln>
                  <a:solidFill>
                    <a:srgbClr val="FF9966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en-US" altLang="ko-KR" sz="2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921760" y="6207760"/>
              <a:ext cx="5750560" cy="426720"/>
            </a:xfrm>
            <a:prstGeom prst="rect">
              <a:avLst/>
            </a:prstGeom>
            <a:noFill/>
            <a:ln w="28575">
              <a:solidFill>
                <a:srgbClr val="FF99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13821032" descr="EMB00000ec45b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01" y="1687083"/>
            <a:ext cx="5616554" cy="355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313820152" descr="EMB00000ec45b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083" y="2461033"/>
            <a:ext cx="6280116" cy="3601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6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1920" y="126610"/>
            <a:ext cx="11943471" cy="6597748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눈물 방울 2"/>
          <p:cNvSpPr/>
          <p:nvPr/>
        </p:nvSpPr>
        <p:spPr>
          <a:xfrm rot="8100000">
            <a:off x="436971" y="441658"/>
            <a:ext cx="776046" cy="776046"/>
          </a:xfrm>
          <a:prstGeom prst="teardrop">
            <a:avLst/>
          </a:prstGeom>
          <a:solidFill>
            <a:srgbClr val="FF9966"/>
          </a:solidFill>
          <a:ln w="11430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직사각형 3"/>
          <p:cNvSpPr/>
          <p:nvPr/>
        </p:nvSpPr>
        <p:spPr>
          <a:xfrm>
            <a:off x="579497" y="414182"/>
            <a:ext cx="4909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smtClean="0">
                <a:solidFill>
                  <a:srgbClr val="F8F8F8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</a:t>
            </a:r>
            <a:endParaRPr lang="en-US" altLang="ko-KR" sz="900" dirty="0" smtClean="0"/>
          </a:p>
        </p:txBody>
      </p:sp>
      <p:sp>
        <p:nvSpPr>
          <p:cNvPr id="5" name="눈물 방울 4"/>
          <p:cNvSpPr/>
          <p:nvPr/>
        </p:nvSpPr>
        <p:spPr>
          <a:xfrm rot="8100000">
            <a:off x="327846" y="332536"/>
            <a:ext cx="994298" cy="994298"/>
          </a:xfrm>
          <a:prstGeom prst="teardrop">
            <a:avLst/>
          </a:prstGeom>
          <a:noFill/>
          <a:ln w="50800">
            <a:solidFill>
              <a:srgbClr val="FF99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1356483" y="562378"/>
            <a:ext cx="20681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 smtClean="0"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사이트 구축</a:t>
            </a:r>
            <a:endParaRPr lang="en-US" altLang="ko-KR" sz="400" dirty="0" smtClean="0">
              <a:solidFill>
                <a:srgbClr val="FF9966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457515" y="978319"/>
            <a:ext cx="121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 err="1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메인화면</a:t>
            </a:r>
            <a:endParaRPr lang="en-US" altLang="ko-KR" sz="2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F9966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3508451" y="1085598"/>
            <a:ext cx="17128522" cy="71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115335" y="6102290"/>
            <a:ext cx="3363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4</a:t>
            </a:r>
            <a:r>
              <a:rPr lang="ko-KR" altLang="en-US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번 </a:t>
            </a:r>
            <a:r>
              <a:rPr lang="ko-KR" altLang="en-US" sz="2000" dirty="0" err="1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메인화면</a:t>
            </a:r>
            <a:r>
              <a:rPr lang="en-US" altLang="ko-KR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ko-KR" altLang="en-US" sz="2000" dirty="0" err="1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응원의메세지</a:t>
            </a:r>
            <a:r>
              <a:rPr lang="en-US" altLang="ko-KR" sz="2000" dirty="0" smtClean="0">
                <a:ln>
                  <a:solidFill>
                    <a:srgbClr val="FF9966">
                      <a:alpha val="1000"/>
                    </a:srgbClr>
                  </a:solidFill>
                </a:ln>
                <a:solidFill>
                  <a:srgbClr val="FF9966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</a:t>
            </a:r>
            <a:endParaRPr lang="en-US" altLang="ko-KR" sz="200" dirty="0" smtClean="0">
              <a:ln>
                <a:solidFill>
                  <a:srgbClr val="FF9966">
                    <a:alpha val="1000"/>
                  </a:srgbClr>
                </a:solidFill>
              </a:ln>
              <a:solidFill>
                <a:srgbClr val="FF9966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21760" y="6075680"/>
            <a:ext cx="5750560" cy="426720"/>
          </a:xfrm>
          <a:prstGeom prst="rect">
            <a:avLst/>
          </a:prstGeom>
          <a:noFill/>
          <a:ln w="28575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611843" y="1112208"/>
            <a:ext cx="9105791" cy="293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13821432" descr="EMB00000ec45b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4" y="1569409"/>
            <a:ext cx="4467529" cy="424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l="31332" t="38375" r="31008" b="19566"/>
          <a:stretch/>
        </p:blipFill>
        <p:spPr>
          <a:xfrm>
            <a:off x="6225983" y="2568427"/>
            <a:ext cx="5641704" cy="3448417"/>
          </a:xfrm>
          <a:prstGeom prst="rect">
            <a:avLst/>
          </a:prstGeom>
        </p:spPr>
      </p:pic>
      <p:cxnSp>
        <p:nvCxnSpPr>
          <p:cNvPr id="25" name="직선 화살표 연결선 24"/>
          <p:cNvCxnSpPr/>
          <p:nvPr/>
        </p:nvCxnSpPr>
        <p:spPr>
          <a:xfrm>
            <a:off x="9220378" y="2330981"/>
            <a:ext cx="0" cy="1292386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6225984" y="3623367"/>
            <a:ext cx="5641702" cy="396005"/>
          </a:xfrm>
          <a:prstGeom prst="rect">
            <a:avLst/>
          </a:prstGeom>
          <a:noFill/>
          <a:ln w="19050">
            <a:solidFill>
              <a:srgbClr val="FF9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28004" t="17934" r="26623" b="15578"/>
          <a:stretch/>
        </p:blipFill>
        <p:spPr>
          <a:xfrm>
            <a:off x="473323" y="1544926"/>
            <a:ext cx="4467530" cy="4267924"/>
          </a:xfrm>
          <a:prstGeom prst="rect">
            <a:avLst/>
          </a:prstGeom>
        </p:spPr>
      </p:pic>
      <p:cxnSp>
        <p:nvCxnSpPr>
          <p:cNvPr id="20" name="직선 화살표 연결선 19"/>
          <p:cNvCxnSpPr/>
          <p:nvPr/>
        </p:nvCxnSpPr>
        <p:spPr>
          <a:xfrm flipV="1">
            <a:off x="4690542" y="1799188"/>
            <a:ext cx="1535443" cy="1063586"/>
          </a:xfrm>
          <a:prstGeom prst="straightConnector1">
            <a:avLst/>
          </a:prstGeom>
          <a:ln w="1905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31737" t="38338" r="30941" b="50562"/>
          <a:stretch/>
        </p:blipFill>
        <p:spPr>
          <a:xfrm>
            <a:off x="6225983" y="993105"/>
            <a:ext cx="5641703" cy="115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332</Words>
  <Application>Microsoft Office PowerPoint</Application>
  <PresentationFormat>사용자 지정</PresentationFormat>
  <Paragraphs>146</Paragraphs>
  <Slides>27</Slides>
  <Notes>0</Notes>
  <HiddenSlides>1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hanul</cp:lastModifiedBy>
  <cp:revision>45</cp:revision>
  <dcterms:created xsi:type="dcterms:W3CDTF">2015-05-05T13:45:51Z</dcterms:created>
  <dcterms:modified xsi:type="dcterms:W3CDTF">2016-01-07T05:21:35Z</dcterms:modified>
</cp:coreProperties>
</file>